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90" r:id="rId2"/>
    <p:sldId id="267" r:id="rId3"/>
    <p:sldId id="297" r:id="rId4"/>
    <p:sldId id="298" r:id="rId5"/>
    <p:sldId id="266" r:id="rId6"/>
    <p:sldId id="269" r:id="rId7"/>
    <p:sldId id="270" r:id="rId8"/>
    <p:sldId id="271" r:id="rId9"/>
    <p:sldId id="299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61" r:id="rId19"/>
    <p:sldId id="256" r:id="rId20"/>
    <p:sldId id="281" r:id="rId21"/>
    <p:sldId id="295" r:id="rId22"/>
    <p:sldId id="296" r:id="rId23"/>
    <p:sldId id="282" r:id="rId24"/>
    <p:sldId id="292" r:id="rId25"/>
    <p:sldId id="293" r:id="rId26"/>
    <p:sldId id="294" r:id="rId27"/>
    <p:sldId id="288" r:id="rId28"/>
    <p:sldId id="283" r:id="rId29"/>
    <p:sldId id="286" r:id="rId30"/>
    <p:sldId id="284" r:id="rId31"/>
    <p:sldId id="285" r:id="rId32"/>
    <p:sldId id="291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50" d="100"/>
          <a:sy n="50" d="100"/>
        </p:scale>
        <p:origin x="-8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7F9FA-55A5-4311-8364-89BB0136B07A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09451-2E6F-41B5-BCE0-395D6C09E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Приписывается английскому писателю и государственному деятелю, премьер-министру Великобритании 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отпартии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консерваторов (1874— 1880) 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Бенджамину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Дизраэли, лорду 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Биконсфильду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(1804—1881). Но в 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егоработах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 высказываниях такая фраза не обнаружена.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 литературе впервые встречается у американского писателя Марка Твена (псевдоним 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Сэмюэля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ЛенгхорнаКлеменса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1835—1910) в его «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Ав-тобио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 графии»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опубл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1924), где эта фраза приводится со ссылкой 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наБенджамина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Дизраэли.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Служит шутливо-ироническим комментарием к чьим-либо попыткам доказать что-то только при 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помощицифр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статистики, социологических опросов и т. 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09451-2E6F-41B5-BCE0-395D6C09ED3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CB97365-EBCA-4027-87D5-99FC1D4DF0BB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4/19/2015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hyperlink" Target="https://ru.wikiquote.org/wiki/%D0%A1%D0%BB%D1%83%D0%B6%D0%B5%D0%B1%D0%BD%D1%8B%D0%B9_%D1%80%D0%BE%D0%BC%D0%B0%D0%BD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355160" cy="5170904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00B0F0"/>
                </a:solidFill>
              </a:rPr>
              <a:t>Статистика</a:t>
            </a:r>
            <a:br>
              <a:rPr lang="ru-RU" sz="6000" b="1" dirty="0" smtClean="0">
                <a:solidFill>
                  <a:srgbClr val="00B0F0"/>
                </a:solidFill>
              </a:rPr>
            </a:br>
            <a:r>
              <a:rPr lang="ru-RU" b="1" dirty="0" smtClean="0"/>
              <a:t> знает все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683568" y="260648"/>
            <a:ext cx="8064897" cy="638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Выборочный метод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Перед инспекцией стоит задача контроля качества продукции выпускаемой хлебозаводом, для этого необходимо: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провести обследование всей генеральной совокупности продукции за три дня;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провести обследование всей генеральной совокупности продукции за рабочую смену;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провести обследование одного вида продукции (нарезных батонов);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ваше предложение.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576064" cy="79208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611560" y="472027"/>
            <a:ext cx="806489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Случайный выбор, выбор случайным образом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Для определения уровня сложности итоговой контрольной работы по математике для 9 классов необходимо провести диагностическую работу: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на диагностику отправляют хорошистов, которые не подведут школу;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в диагностической работе участвуют все школы, включая физико-математические;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эту работу выполняют только мальчики;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в диагностике участвуют только учащиеся, имеющие фамилию, начинающуюся на букву «Н»;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ваше предложение.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514400" cy="70640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2</a:t>
            </a:r>
            <a:endParaRPr lang="ru-RU" sz="3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899592" y="423690"/>
            <a:ext cx="799288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Репрезентативная (представительная) выборка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Необходимо выяснить, каков уровень знаний девятиклассников по математике в Санкт-Петербурге: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проведем контрольную работу во всех школах города (обследование всей генеральной совокупности);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ограничимся исследованием в одном районе города;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проведем контрольную работу в нескольких школах каждого района;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ваше предложение.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74320"/>
            <a:ext cx="576064" cy="634400"/>
          </a:xfrm>
        </p:spPr>
        <p:txBody>
          <a:bodyPr>
            <a:noAutofit/>
          </a:bodyPr>
          <a:lstStyle/>
          <a:p>
            <a:r>
              <a:rPr lang="ru-RU" sz="3600" dirty="0" smtClean="0"/>
              <a:t>3</a:t>
            </a:r>
            <a:endParaRPr lang="ru-RU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395536" y="537354"/>
            <a:ext cx="8424936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Репрезентативная (представительная) выборка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Определите, является ли репрезентативной выборка: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число автомобильных аварий за месяц, если необходимо составить статистический отчет за год;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городские жители, если нужно выяснить число автомобилей на душу населения в стране;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число просмотров телепрограмм с 10 часов до 12, при выяснении рейтинга этих программ среди молодежи;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опрос учеников 9 классов, если нужно выяснить степень учебной нагрузки в целом по школе.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74320"/>
            <a:ext cx="504056" cy="7064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4</a:t>
            </a:r>
            <a:endParaRPr lang="ru-RU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539552" y="836712"/>
            <a:ext cx="860444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Ранжировать ряд данных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девятых классах проведена контрольная работа, в работе было 6 заданий, приняли участие в работе 50 учеников. В алфавитном списке этих пятидесяти учеников возле каждой фамилии поставили число верно решенных этим учеником задач. Получился следующий ряд чисел, каждое из которых находится в пределах от 0 до 6: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4; 2; 0; 6; 2; 3; 4; 3; 3; 0; 1; 5; 2; 6; 4; 3; 3; 2; 3; 1; 3; 3; 2; 6; 2; 2; 4; 3; 3; 6; 4; 2; 0; 3; 3; 5; 2; 1; 4; 4; 3; 4; 5; 3; 2; 3; 1; 6; 2; 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Ваши предложения, что с этим делать?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74320"/>
            <a:ext cx="432048" cy="7064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5</a:t>
            </a:r>
            <a:endParaRPr lang="ru-RU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47664" y="4149080"/>
          <a:ext cx="6144346" cy="2233941"/>
        </p:xfrm>
        <a:graphic>
          <a:graphicData uri="http://schemas.openxmlformats.org/drawingml/2006/table">
            <a:tbl>
              <a:tblPr/>
              <a:tblGrid>
                <a:gridCol w="2012157"/>
                <a:gridCol w="530007"/>
                <a:gridCol w="541704"/>
                <a:gridCol w="607478"/>
                <a:gridCol w="618550"/>
                <a:gridCol w="619174"/>
                <a:gridCol w="618550"/>
                <a:gridCol w="596726"/>
              </a:tblGrid>
              <a:tr h="864096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Число верно решенных задач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Абсолютная частота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6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6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6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789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Относительная частота</a:t>
                      </a:r>
                      <a:endParaRPr lang="ru-RU" sz="11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0,06</a:t>
                      </a:r>
                      <a:endParaRPr lang="ru-RU" sz="16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0,08</a:t>
                      </a:r>
                      <a:endParaRPr lang="ru-RU" sz="16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0.24</a:t>
                      </a:r>
                      <a:endParaRPr lang="ru-RU" sz="16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</a:t>
                      </a:r>
                      <a:endParaRPr lang="ru-RU" sz="16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0,16</a:t>
                      </a:r>
                      <a:endParaRPr lang="ru-RU" sz="16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0,06</a:t>
                      </a:r>
                      <a:endParaRPr lang="ru-RU" sz="16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</a:t>
                      </a:r>
                      <a:endParaRPr lang="ru-RU" sz="16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539552" y="189694"/>
            <a:ext cx="828092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Абсолютная частота       Относительная частота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0; 0; 0;     1; 1; 1; 1;    2; 2; 2; 2; 2; 2; 2; 2; 2; 2; 2; 2;   3; 3; 3; 3; 3; 3; 3; 3; 3; 3; 3; 3; 3; 3; 3;   4; 4; 4; 4; 4; 4; 4; 4;   5; 5; 5;   6; 6; 6; 6; 6.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вас есть ранжированный ряд чисел. Определите абсолютную частоту для каждого результата контрольной работы. Вычислите относительную частоту каждого события. Данные сведите в таблицу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320"/>
            <a:ext cx="514400" cy="7064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6</a:t>
            </a:r>
            <a:endParaRPr lang="ru-RU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1052736"/>
          <a:ext cx="6840761" cy="1144297"/>
        </p:xfrm>
        <a:graphic>
          <a:graphicData uri="http://schemas.openxmlformats.org/drawingml/2006/table">
            <a:tbl>
              <a:tblPr/>
              <a:tblGrid>
                <a:gridCol w="2240220"/>
                <a:gridCol w="590079"/>
                <a:gridCol w="590775"/>
                <a:gridCol w="688658"/>
                <a:gridCol w="688658"/>
                <a:gridCol w="689352"/>
                <a:gridCol w="688658"/>
                <a:gridCol w="664361"/>
              </a:tblGrid>
              <a:tr h="65590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Число верно решенных задач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397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Абсолютная частота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860033" y="2492896"/>
          <a:ext cx="3672411" cy="3744420"/>
        </p:xfrm>
        <a:graphic>
          <a:graphicData uri="http://schemas.openxmlformats.org/drawingml/2006/table">
            <a:tbl>
              <a:tblPr/>
              <a:tblGrid>
                <a:gridCol w="459220"/>
                <a:gridCol w="459220"/>
                <a:gridCol w="459220"/>
                <a:gridCol w="458571"/>
                <a:gridCol w="459220"/>
                <a:gridCol w="459220"/>
                <a:gridCol w="459220"/>
                <a:gridCol w="458520"/>
              </a:tblGrid>
              <a:tr h="24962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15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2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2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2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2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2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2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2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2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2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2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962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962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962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962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1115616" y="232865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Построить диаграмму абсолютных частот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860032" y="6237312"/>
          <a:ext cx="3672408" cy="504056"/>
        </p:xfrm>
        <a:graphic>
          <a:graphicData uri="http://schemas.openxmlformats.org/drawingml/2006/table">
            <a:tbl>
              <a:tblPr/>
              <a:tblGrid>
                <a:gridCol w="504056"/>
                <a:gridCol w="432048"/>
                <a:gridCol w="432048"/>
                <a:gridCol w="504056"/>
                <a:gridCol w="432048"/>
                <a:gridCol w="432048"/>
                <a:gridCol w="504056"/>
                <a:gridCol w="432048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251520" y="3429000"/>
          <a:ext cx="4163955" cy="3122966"/>
        </p:xfrm>
        <a:graphic>
          <a:graphicData uri="http://schemas.openxmlformats.org/presentationml/2006/ole">
            <p:oleObj spid="_x0000_s71682" name="Слайд" r:id="rId3" imgW="4569445" imgH="3426611" progId="PowerPoint.Slide.12">
              <p:embed/>
            </p:oleObj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274320"/>
            <a:ext cx="648072" cy="562392"/>
          </a:xfrm>
        </p:spPr>
        <p:txBody>
          <a:bodyPr>
            <a:noAutofit/>
          </a:bodyPr>
          <a:lstStyle/>
          <a:p>
            <a:r>
              <a:rPr lang="ru-RU" sz="3600" dirty="0" smtClean="0"/>
              <a:t>7</a:t>
            </a:r>
            <a:endParaRPr lang="ru-RU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908721"/>
          <a:ext cx="6408713" cy="975360"/>
        </p:xfrm>
        <a:graphic>
          <a:graphicData uri="http://schemas.openxmlformats.org/drawingml/2006/table">
            <a:tbl>
              <a:tblPr/>
              <a:tblGrid>
                <a:gridCol w="2098733"/>
                <a:gridCol w="552811"/>
                <a:gridCol w="553462"/>
                <a:gridCol w="645164"/>
                <a:gridCol w="645164"/>
                <a:gridCol w="645814"/>
                <a:gridCol w="645164"/>
                <a:gridCol w="622401"/>
              </a:tblGrid>
              <a:tr h="44601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Число верно решенных задач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01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Относительная частота</a:t>
                      </a:r>
                      <a:endParaRPr lang="ru-RU" sz="11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0,06</a:t>
                      </a:r>
                      <a:endParaRPr lang="ru-RU" sz="11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0,08</a:t>
                      </a:r>
                      <a:endParaRPr lang="ru-RU" sz="11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0,24</a:t>
                      </a:r>
                      <a:endParaRPr lang="ru-RU" sz="11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</a:t>
                      </a:r>
                      <a:endParaRPr lang="ru-RU" sz="11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0,16</a:t>
                      </a:r>
                      <a:endParaRPr lang="ru-RU" sz="11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0,06</a:t>
                      </a:r>
                      <a:endParaRPr lang="ru-RU" sz="11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</a:t>
                      </a:r>
                      <a:endParaRPr lang="ru-RU" sz="11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5576" y="2420888"/>
          <a:ext cx="3008042" cy="4120226"/>
        </p:xfrm>
        <a:graphic>
          <a:graphicData uri="http://schemas.openxmlformats.org/drawingml/2006/table">
            <a:tbl>
              <a:tblPr/>
              <a:tblGrid>
                <a:gridCol w="787993"/>
                <a:gridCol w="304669"/>
                <a:gridCol w="319230"/>
                <a:gridCol w="319230"/>
                <a:gridCol w="319230"/>
                <a:gridCol w="319230"/>
                <a:gridCol w="319230"/>
                <a:gridCol w="319230"/>
              </a:tblGrid>
              <a:tr h="216854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54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5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0,32</a:t>
                      </a:r>
                      <a:endParaRPr lang="ru-RU" sz="10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5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</a:t>
                      </a:r>
                      <a:endParaRPr lang="ru-RU" sz="10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entury Schoolbook"/>
                          <a:ea typeface="Calibri"/>
                          <a:cs typeface="Times New Roman"/>
                        </a:rPr>
                        <a:t>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5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0,28</a:t>
                      </a:r>
                      <a:endParaRPr lang="ru-RU" sz="10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5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0,26</a:t>
                      </a:r>
                      <a:endParaRPr lang="ru-RU" sz="10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5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0,24</a:t>
                      </a:r>
                      <a:endParaRPr lang="ru-RU" sz="10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entury Schoolbook"/>
                          <a:ea typeface="Calibri"/>
                          <a:cs typeface="Times New Roman"/>
                        </a:rPr>
                        <a:t>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5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0,22</a:t>
                      </a:r>
                      <a:endParaRPr lang="ru-RU" sz="10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5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0,2</a:t>
                      </a:r>
                      <a:endParaRPr lang="ru-RU" sz="10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5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0,18</a:t>
                      </a:r>
                      <a:endParaRPr lang="ru-RU" sz="10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5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0,16</a:t>
                      </a:r>
                      <a:endParaRPr lang="ru-RU" sz="10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entury Schoolbook"/>
                          <a:ea typeface="Calibri"/>
                          <a:cs typeface="Times New Roman"/>
                        </a:rPr>
                        <a:t>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5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0,14</a:t>
                      </a:r>
                      <a:endParaRPr lang="ru-RU" sz="10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5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0,12</a:t>
                      </a:r>
                      <a:endParaRPr lang="ru-RU" sz="10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5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0,10</a:t>
                      </a:r>
                      <a:endParaRPr lang="ru-RU" sz="10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entury Schoolbook"/>
                          <a:ea typeface="Calibri"/>
                          <a:cs typeface="Times New Roman"/>
                        </a:rPr>
                        <a:t>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5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0,08</a:t>
                      </a:r>
                      <a:endParaRPr lang="ru-RU" sz="10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entury Schoolbook"/>
                          <a:ea typeface="Calibri"/>
                          <a:cs typeface="Times New Roman"/>
                        </a:rPr>
                        <a:t>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5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0,06</a:t>
                      </a:r>
                      <a:endParaRPr lang="ru-RU" sz="10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entury Schoolbook"/>
                          <a:ea typeface="Calibri"/>
                          <a:cs typeface="Times New Roman"/>
                        </a:rPr>
                        <a:t>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entury Schoolbook"/>
                          <a:ea typeface="Calibri"/>
                          <a:cs typeface="Times New Roman"/>
                        </a:rPr>
                        <a:t>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5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0,04</a:t>
                      </a:r>
                      <a:endParaRPr lang="ru-RU" sz="10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5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0,02</a:t>
                      </a:r>
                      <a:endParaRPr lang="ru-RU" sz="10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54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1115616" y="125653"/>
            <a:ext cx="80283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Построить полигон относительных частот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691680" y="5589240"/>
            <a:ext cx="28803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979712" y="3861048"/>
            <a:ext cx="36004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339752" y="3212976"/>
            <a:ext cx="28803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627784" y="321297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627784" y="3212976"/>
            <a:ext cx="36004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987824" y="4653136"/>
            <a:ext cx="288032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275856" y="5373216"/>
            <a:ext cx="28803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4499992" y="3122966"/>
          <a:ext cx="4211960" cy="3158970"/>
        </p:xfrm>
        <a:graphic>
          <a:graphicData uri="http://schemas.openxmlformats.org/presentationml/2006/ole">
            <p:oleObj spid="_x0000_s72706" name="Слайд" r:id="rId3" imgW="4569445" imgH="3426611" progId="PowerPoint.Slide.12">
              <p:embed/>
            </p:oleObj>
          </a:graphicData>
        </a:graphic>
      </p:graphicFrame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23528" y="274320"/>
            <a:ext cx="504056" cy="562392"/>
          </a:xfrm>
        </p:spPr>
        <p:txBody>
          <a:bodyPr>
            <a:noAutofit/>
          </a:bodyPr>
          <a:lstStyle/>
          <a:p>
            <a:r>
              <a:rPr lang="ru-RU" sz="3600" dirty="0" smtClean="0"/>
              <a:t>8</a:t>
            </a:r>
            <a:endParaRPr lang="ru-RU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9           </a:t>
            </a:r>
            <a:r>
              <a:rPr lang="ru-RU" sz="3600" dirty="0" smtClean="0">
                <a:solidFill>
                  <a:srgbClr val="00B0F0"/>
                </a:solidFill>
              </a:rPr>
              <a:t>Характеристики ряда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Среднее арифметическое</a:t>
            </a:r>
          </a:p>
          <a:p>
            <a:r>
              <a:rPr lang="ru-RU" dirty="0" smtClean="0"/>
              <a:t>Мода</a:t>
            </a:r>
          </a:p>
          <a:p>
            <a:r>
              <a:rPr lang="ru-RU" dirty="0" smtClean="0"/>
              <a:t>Размах</a:t>
            </a:r>
          </a:p>
          <a:p>
            <a:r>
              <a:rPr lang="ru-RU" dirty="0" smtClean="0"/>
              <a:t>Медиана        </a:t>
            </a:r>
            <a:endParaRPr lang="ru-RU" dirty="0"/>
          </a:p>
        </p:txBody>
      </p:sp>
      <p:pic>
        <p:nvPicPr>
          <p:cNvPr id="102402" name="Рисунок 134" descr="http://www.klgtu.ru/upload/iblock/ad1/statistika_econom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564904"/>
            <a:ext cx="3809996" cy="285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768752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</a:rPr>
              <a:t>Зачем так много характеристик?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3568" y="1196752"/>
            <a:ext cx="7632848" cy="25922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  Внимание! Вопрос</a:t>
            </a:r>
          </a:p>
          <a:p>
            <a:pPr algn="ctr"/>
            <a:endParaRPr lang="ru-RU" dirty="0" smtClean="0"/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Известно, что на планете Меркурий средняя температура +15°. Возможна ли жизнь человека на этой планете?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539552" y="5733256"/>
            <a:ext cx="8280920" cy="7920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F0"/>
                </a:solidFill>
              </a:rPr>
              <a:t>Температура на этой планете колеблется от -150° до +350°.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sz="quarter" idx="2"/>
          </p:nvPr>
        </p:nvSpPr>
        <p:spPr>
          <a:xfrm>
            <a:off x="457200" y="332657"/>
            <a:ext cx="1018456" cy="936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+mj-lt"/>
              </a:rPr>
              <a:t>9</a:t>
            </a:r>
            <a:endParaRPr lang="ru-RU" sz="3600" b="1" dirty="0">
              <a:latin typeface="+mj-lt"/>
            </a:endParaRPr>
          </a:p>
        </p:txBody>
      </p:sp>
      <p:pic>
        <p:nvPicPr>
          <p:cNvPr id="103428" name="Picture 4" descr="C:\Users\по\Desktop\солнечная-система-меркур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12976"/>
            <a:ext cx="5715000" cy="220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18.radikal.ru/i521/1211/72/d6d1b3aa05f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3312368" cy="24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836712"/>
            <a:ext cx="7467600" cy="36724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dirty="0" smtClean="0">
                <a:solidFill>
                  <a:srgbClr val="00B0F0"/>
                </a:solidFill>
              </a:rPr>
              <a:t>«Статистика знает всё… Известно, сколько какой пищи съедает в год средний гражданин республики… Известно, сколько в стране охотников, балерин, станков, велосипедов, памятников, маяков и швейных машинок… Как много жизни, полной пыла, страстей и мысли, глядит на нас со статистических таблиц!..» </a:t>
            </a:r>
            <a:r>
              <a:rPr lang="ru-RU" sz="2000" dirty="0" smtClean="0"/>
              <a:t>утверждали Ильф и Петров в своем знаменитом романе «Двенадцать стульев».</a:t>
            </a: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323528" y="908720"/>
            <a:ext cx="849694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Мода ряда 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       Медиана ряда (М)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Среднее арифметическое</a:t>
            </a:r>
            <a:r>
              <a:rPr lang="ru-RU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Размах ряда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вас есть ранжированный ряд чисел.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0; 0; 0;     1; 1; 1; 1;    2; 2; 2; 2; 2; 2; 2; 2; 2; 2; 2; 2;   3; 3; 3; 3; 3; 3; 3; 3; 3; 3; 3; 3; 3; 3; 3;   4; 4; 4; 4; 4; 4; 4; 4;   5; 5; 5;   6; 6; 6; 6; 6.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Найдите статистические характеристики данной выборки.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Мода ряда  m=3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             Наиболее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часто встречающийся результат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Медиана ряда М=3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Значение, расположенное 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середине ряда.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Среднее ряда   Х=3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150:50=3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74320"/>
            <a:ext cx="576064" cy="70640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9</a:t>
            </a:r>
            <a:endParaRPr lang="ru-RU" sz="36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</a:rPr>
              <a:t>Упражнение 1.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15616" y="1600200"/>
            <a:ext cx="6809184" cy="4525963"/>
          </a:xfrm>
        </p:spPr>
        <p:txBody>
          <a:bodyPr/>
          <a:lstStyle/>
          <a:p>
            <a:pPr lvl="1" algn="ctr"/>
            <a:r>
              <a:rPr lang="ru-RU" dirty="0" smtClean="0"/>
              <a:t>Собери разбежавшиеся фразы.</a:t>
            </a:r>
            <a:endParaRPr lang="ru-RU" dirty="0"/>
          </a:p>
        </p:txBody>
      </p:sp>
      <p:pic>
        <p:nvPicPr>
          <p:cNvPr id="103425" name="Рисунок 68" descr="http://festival.1september.ru/articles/609842/presentation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47625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7584" y="1052736"/>
          <a:ext cx="7632848" cy="5184572"/>
        </p:xfrm>
        <a:graphic>
          <a:graphicData uri="http://schemas.openxmlformats.org/drawingml/2006/table">
            <a:tbl>
              <a:tblPr/>
              <a:tblGrid>
                <a:gridCol w="2888410"/>
                <a:gridCol w="4744438"/>
              </a:tblGrid>
              <a:tr h="29051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Выборочный метод</a:t>
                      </a:r>
                    </a:p>
                  </a:txBody>
                  <a:tcPr marL="32023" marR="32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Обследование небольшой части объектов (выборки)</a:t>
                      </a:r>
                    </a:p>
                  </a:txBody>
                  <a:tcPr marL="32023" marR="32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435766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Генеральная совокупность</a:t>
                      </a:r>
                    </a:p>
                  </a:txBody>
                  <a:tcPr marL="32023" marR="32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Все объекты, о которых необходимо сделать статистические выводы</a:t>
                      </a:r>
                    </a:p>
                  </a:txBody>
                  <a:tcPr marL="32023" marR="32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9051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Выборка</a:t>
                      </a:r>
                    </a:p>
                  </a:txBody>
                  <a:tcPr marL="32023" marR="32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Небольшая часть генеральной совокупности</a:t>
                      </a:r>
                    </a:p>
                  </a:txBody>
                  <a:tcPr marL="32023" marR="32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58102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Случайный выбор</a:t>
                      </a:r>
                    </a:p>
                  </a:txBody>
                  <a:tcPr marL="32023" marR="32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Обеспечивает одинаковую вероятность попадания объектов генеральной совокупности в исследование</a:t>
                      </a:r>
                    </a:p>
                  </a:txBody>
                  <a:tcPr marL="32023" marR="32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90512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Репрезентативная выборка</a:t>
                      </a:r>
                    </a:p>
                  </a:txBody>
                  <a:tcPr marL="32023" marR="32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Объективно представляет всю генеральную совокупность</a:t>
                      </a:r>
                    </a:p>
                  </a:txBody>
                  <a:tcPr marL="32023" marR="32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90512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Ранжировка ряда</a:t>
                      </a:r>
                    </a:p>
                  </a:txBody>
                  <a:tcPr marL="32023" marR="32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Упорядочивание измерений, например по возрастанию</a:t>
                      </a:r>
                    </a:p>
                  </a:txBody>
                  <a:tcPr marL="32023" marR="32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9051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Абсолютная частота</a:t>
                      </a:r>
                    </a:p>
                  </a:txBody>
                  <a:tcPr marL="32023" marR="32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Число всех появлений измерения в выборке </a:t>
                      </a:r>
                    </a:p>
                  </a:txBody>
                  <a:tcPr marL="32023" marR="32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45875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Объём измерения</a:t>
                      </a:r>
                    </a:p>
                  </a:txBody>
                  <a:tcPr marL="32023" marR="32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Количество значений измерения</a:t>
                      </a:r>
                    </a:p>
                  </a:txBody>
                  <a:tcPr marL="32023" marR="32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90512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Относительная частота</a:t>
                      </a:r>
                    </a:p>
                  </a:txBody>
                  <a:tcPr marL="32023" marR="32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Отношение абсолютной частоты к объему выборки</a:t>
                      </a:r>
                    </a:p>
                  </a:txBody>
                  <a:tcPr marL="32023" marR="32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435766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Размах измерения</a:t>
                      </a:r>
                    </a:p>
                  </a:txBody>
                  <a:tcPr marL="32023" marR="32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Разность между наибольшим и наименьшим результатами измерения</a:t>
                      </a:r>
                    </a:p>
                  </a:txBody>
                  <a:tcPr marL="32023" marR="32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290512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Мода измерения</a:t>
                      </a:r>
                    </a:p>
                  </a:txBody>
                  <a:tcPr marL="32023" marR="32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Наиболее часто встречающийся результат</a:t>
                      </a:r>
                    </a:p>
                  </a:txBody>
                  <a:tcPr marL="32023" marR="32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581023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Среднее измерения</a:t>
                      </a:r>
                    </a:p>
                  </a:txBody>
                  <a:tcPr marL="32023" marR="32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Среднее арифметическое всех измерений, частное от деления суммы этих измерений на число слагаемых</a:t>
                      </a:r>
                    </a:p>
                  </a:txBody>
                  <a:tcPr marL="32023" marR="32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87153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Медиана измерения</a:t>
                      </a:r>
                    </a:p>
                  </a:txBody>
                  <a:tcPr marL="32023" marR="32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Среднее число в сгруппированном ряде данных (если количество значений нечётно) или полусумма двух средних чисел (если количество значений чётно)</a:t>
                      </a:r>
                    </a:p>
                  </a:txBody>
                  <a:tcPr marL="32023" marR="32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3768" y="188640"/>
            <a:ext cx="5444080" cy="93610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Основные понятия</a:t>
            </a:r>
            <a:endParaRPr lang="ru-RU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Рисунок 65" descr="http://festival.1september.ru/articles/609842/presentation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4968552" cy="372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Рисунок 158" descr="http://www.blogimam.com/wp-content/uploads/2010/09/statistikablog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229200"/>
            <a:ext cx="1440160" cy="127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58" descr="http://www.blogimam.com/wp-content/uploads/2010/09/statistikablog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3537" y="332656"/>
            <a:ext cx="137927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188640"/>
            <a:ext cx="2952328" cy="12241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Упражнение 2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70648" cy="151216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Упражнение 3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Рассмотрим диаграмму абсолютных частот некоторого исследования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75656" y="2420886"/>
          <a:ext cx="4680519" cy="3672408"/>
        </p:xfrm>
        <a:graphic>
          <a:graphicData uri="http://schemas.openxmlformats.org/drawingml/2006/table">
            <a:tbl>
              <a:tblPr/>
              <a:tblGrid>
                <a:gridCol w="748839"/>
                <a:gridCol w="786558"/>
                <a:gridCol w="786558"/>
                <a:gridCol w="786558"/>
                <a:gridCol w="785448"/>
                <a:gridCol w="786558"/>
              </a:tblGrid>
              <a:tr h="612068">
                <a:tc>
                  <a:txBody>
                    <a:bodyPr/>
                    <a:lstStyle/>
                    <a:p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945" name="AutoShape 1"/>
          <p:cNvSpPr>
            <a:spLocks noChangeShapeType="1"/>
          </p:cNvSpPr>
          <p:nvPr/>
        </p:nvSpPr>
        <p:spPr bwMode="auto">
          <a:xfrm>
            <a:off x="-69850" y="22225"/>
            <a:ext cx="28654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195736" y="5517232"/>
            <a:ext cx="52565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195736" y="1772816"/>
            <a:ext cx="0" cy="3744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6300192" y="5733256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результат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110608" cy="165618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Упражнение 4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Исследуем полигон относительных частот появления чисел в ряде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99593" y="2575560"/>
          <a:ext cx="5011940" cy="3085691"/>
        </p:xfrm>
        <a:graphic>
          <a:graphicData uri="http://schemas.openxmlformats.org/drawingml/2006/table">
            <a:tbl>
              <a:tblPr/>
              <a:tblGrid>
                <a:gridCol w="801863"/>
                <a:gridCol w="842253"/>
                <a:gridCol w="842253"/>
                <a:gridCol w="842253"/>
                <a:gridCol w="841065"/>
                <a:gridCol w="842253"/>
              </a:tblGrid>
              <a:tr h="44081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0,6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40813">
                <a:tc>
                  <a:txBody>
                    <a:bodyPr/>
                    <a:lstStyle/>
                    <a:p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40813">
                <a:tc>
                  <a:txBody>
                    <a:bodyPr/>
                    <a:lstStyle/>
                    <a:p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40813">
                <a:tc>
                  <a:txBody>
                    <a:bodyPr/>
                    <a:lstStyle/>
                    <a:p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0,3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40813">
                <a:tc>
                  <a:txBody>
                    <a:bodyPr/>
                    <a:lstStyle/>
                    <a:p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0,2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40813">
                <a:tc>
                  <a:txBody>
                    <a:bodyPr/>
                    <a:lstStyle/>
                    <a:p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0,1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40813"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Блок-схема: узел 13"/>
          <p:cNvSpPr/>
          <p:nvPr/>
        </p:nvSpPr>
        <p:spPr>
          <a:xfrm>
            <a:off x="1979712" y="4941168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2771800" y="3068960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3563888" y="4005064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499992" y="4869160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>
            <a:stCxn id="14" idx="7"/>
            <a:endCxn id="15" idx="4"/>
          </p:cNvCxnSpPr>
          <p:nvPr/>
        </p:nvCxnSpPr>
        <p:spPr>
          <a:xfrm flipV="1">
            <a:off x="2164100" y="3284984"/>
            <a:ext cx="715712" cy="1687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5" idx="4"/>
            <a:endCxn id="16" idx="2"/>
          </p:cNvCxnSpPr>
          <p:nvPr/>
        </p:nvCxnSpPr>
        <p:spPr>
          <a:xfrm>
            <a:off x="2879812" y="3284984"/>
            <a:ext cx="684076" cy="828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6" idx="4"/>
            <a:endCxn id="17" idx="5"/>
          </p:cNvCxnSpPr>
          <p:nvPr/>
        </p:nvCxnSpPr>
        <p:spPr>
          <a:xfrm>
            <a:off x="3671900" y="4221088"/>
            <a:ext cx="1012480" cy="832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1691680" y="1844824"/>
            <a:ext cx="0" cy="33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691680" y="5229200"/>
            <a:ext cx="52565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6084168" y="5392077"/>
            <a:ext cx="2664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результат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260649"/>
            <a:ext cx="7702624" cy="5040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Самостоятельная работа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11560" y="908720"/>
            <a:ext cx="8208912" cy="594928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Во всех вариантах количество измерений 12.    </a:t>
            </a:r>
            <a:r>
              <a:rPr lang="en-US" dirty="0" smtClean="0"/>
              <a:t>n=</a:t>
            </a:r>
            <a:r>
              <a:rPr lang="ru-RU" dirty="0" smtClean="0"/>
              <a:t>12</a:t>
            </a:r>
          </a:p>
          <a:p>
            <a:r>
              <a:rPr lang="ru-RU" dirty="0" smtClean="0"/>
              <a:t>1)Ранжировать ряд</a:t>
            </a:r>
          </a:p>
          <a:p>
            <a:r>
              <a:rPr lang="ru-RU" dirty="0" smtClean="0"/>
              <a:t>2)Определить характеристики ряда: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моду (m),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медиану (М),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среднее (х),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размах</a:t>
            </a:r>
          </a:p>
          <a:p>
            <a:r>
              <a:rPr lang="ru-RU" dirty="0" smtClean="0"/>
              <a:t>3)Построить диаграмму распределения результатов исследования</a:t>
            </a:r>
          </a:p>
          <a:p>
            <a:r>
              <a:rPr lang="ru-RU" dirty="0" smtClean="0"/>
              <a:t>4)Построить полигон относительных частот  появления чисел в ряде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B0F0"/>
                </a:solidFill>
              </a:rPr>
              <a:t>1 вариант</a:t>
            </a:r>
            <a:r>
              <a:rPr lang="ru-RU" dirty="0" smtClean="0"/>
              <a:t>. 12 учеников сообщили о количестве решенных задач…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B0F0"/>
                </a:solidFill>
              </a:rPr>
              <a:t>2 вариант</a:t>
            </a:r>
            <a:r>
              <a:rPr lang="ru-RU" dirty="0" smtClean="0"/>
              <a:t>. Рост мальчиков одного класса…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B0F0"/>
                </a:solidFill>
              </a:rPr>
              <a:t>3 вариант</a:t>
            </a:r>
            <a:r>
              <a:rPr lang="ru-RU" dirty="0" smtClean="0"/>
              <a:t>. В детском обувном магазине до обеда продали обувь следующих размеров…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B0F0"/>
                </a:solidFill>
              </a:rPr>
              <a:t>4 вариант</a:t>
            </a:r>
            <a:r>
              <a:rPr lang="ru-RU" dirty="0" smtClean="0"/>
              <a:t>. В анкете о количестве детей в семье были получены следующие результаты…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B0F0"/>
                </a:solidFill>
              </a:rPr>
              <a:t>5 вариант</a:t>
            </a:r>
            <a:r>
              <a:rPr lang="ru-RU" dirty="0" smtClean="0"/>
              <a:t>. В исследовании библиотекаря о количестве прочитанных книг за месяц были получены следующие данные…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467544" y="375672"/>
            <a:ext cx="84249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 слове "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статистика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" мы представляем себе скучные цифры и кипы бумаг на пыльных полках. Однако, статистика может быть и очень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весёлой.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Зачастую юмор - это кривое зеркало реальных вещей.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122" descr="http://www.pravda-tv.ru/wp-content/uploads/2009/07/sta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3096344" cy="308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Рисунок 134" descr="http://www.klgtu.ru/upload/iblock/ad1/statistika_econom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8"/>
            <a:ext cx="2172485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3" name="Picture 7" descr="https://pbs.twimg.com/media/B0dcuozCUAEnQDi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3888432" cy="2592288"/>
          </a:xfrm>
          <a:prstGeom prst="rect">
            <a:avLst/>
          </a:prstGeom>
          <a:noFill/>
        </p:spPr>
      </p:pic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0" y="1584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49" descr="http://homosutra.ru/Kartinki4/Brezneva/Shkola/IAZ/nast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132856"/>
            <a:ext cx="3779912" cy="228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52" descr="http://risovach.ru/upload/2013/10/mem/tom-kruz_31219932_orig_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284984"/>
            <a:ext cx="2842075" cy="283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Рисунок 32" descr="http://img1.liveinternet.ru/images/attach/c/2/69/241/69241459_09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8200" y="4653136"/>
            <a:ext cx="2307862" cy="199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Рисунок 168" descr="C:\Users\по\Desktop\Смешная-статистика-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996952"/>
            <a:ext cx="2736304" cy="217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1" y="404664"/>
          <a:ext cx="6012160" cy="2562225"/>
        </p:xfrm>
        <a:graphic>
          <a:graphicData uri="http://schemas.openxmlformats.org/drawingml/2006/table">
            <a:tbl>
              <a:tblPr/>
              <a:tblGrid>
                <a:gridCol w="411685"/>
                <a:gridCol w="5188790"/>
                <a:gridCol w="411685"/>
              </a:tblGrid>
              <a:tr h="1780966">
                <a:tc>
                  <a:txBody>
                    <a:bodyPr/>
                    <a:lstStyle/>
                    <a:p>
                      <a:pPr algn="l" fontAlgn="t"/>
                      <a:endParaRPr lang="ru-RU" b="1" dirty="0">
                        <a:solidFill>
                          <a:srgbClr val="C0C0C0"/>
                        </a:solidFill>
                        <a:latin typeface="Times New Roman"/>
                      </a:endParaRPr>
                    </a:p>
                  </a:txBody>
                  <a:tcPr marL="2381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i="1" dirty="0" smtClean="0"/>
                        <a:t>«Два </a:t>
                      </a:r>
                      <a:r>
                        <a:rPr lang="ru-RU" sz="2400" i="1" dirty="0"/>
                        <a:t>процента людей — думает, три процента — думают, что они думают, а 95 процентов людей лучше умрут, чем будут </a:t>
                      </a:r>
                      <a:r>
                        <a:rPr lang="ru-RU" sz="2400" i="1" dirty="0" smtClean="0"/>
                        <a:t>думать».</a:t>
                      </a:r>
                      <a:endParaRPr lang="ru-RU" sz="2400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b="1" dirty="0">
                        <a:solidFill>
                          <a:srgbClr val="C0C0C0"/>
                        </a:solidFill>
                        <a:latin typeface="Times New Roman"/>
                      </a:endParaRPr>
                    </a:p>
                  </a:txBody>
                  <a:tcPr marR="2381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5298">
                <a:tc gridSpan="3"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 — </a:t>
                      </a:r>
                      <a:r>
                        <a:rPr lang="ru-RU" dirty="0"/>
                        <a:t>Бернард </a:t>
                      </a:r>
                      <a:r>
                        <a:rPr lang="ru-RU" dirty="0" smtClean="0"/>
                        <a:t>Шоу  </a:t>
                      </a:r>
                    </a:p>
                    <a:p>
                      <a:pPr algn="r"/>
                      <a:endParaRPr lang="ru-RU" dirty="0"/>
                    </a:p>
                  </a:txBody>
                  <a:tcPr marL="285750" marR="285750" marT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8853" name="Picture 5" descr="Смешная статистика (70 картинок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4365104"/>
            <a:ext cx="2569197" cy="226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7" descr="Смешная статистика (70 картинок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692696"/>
            <a:ext cx="2592288" cy="2289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57018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Историческая справка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844824"/>
            <a:ext cx="8424936" cy="4176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Прообраз статистики зародился в глубокой древности. За несколько лет до нашей эры проводились переписи населения в Китае и в Египте для военных и налоговых целей. В Древнем Риме проводились цензы (учеты) свободных граждан и их имуществ. Первая публикация по статистике – это «Книга чисел» в Библии, в Ветхом Завете, в которой рассказано о переписи военнообязанных, проведенной под руководством Моисея и Аарона.</a:t>
            </a:r>
            <a:endParaRPr lang="ru-RU" sz="2000" dirty="0"/>
          </a:p>
        </p:txBody>
      </p:sp>
      <p:pic>
        <p:nvPicPr>
          <p:cNvPr id="100354" name="Picture 2" descr="&amp;scy;&amp;tcy;&amp;acy;&amp;rcy;&amp;icy;&amp;ncy;&amp;ncy;&amp;ycy;&amp;jcy; &amp;mcy;&amp;acy;&amp;ncy;&amp;ucy;&amp;scy;&amp;kcy;&amp;rcy;&amp;icy;&amp;pcy;&amp;tcy; 1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0649"/>
            <a:ext cx="2664296" cy="1588800"/>
          </a:xfrm>
          <a:prstGeom prst="rect">
            <a:avLst/>
          </a:prstGeom>
          <a:noFill/>
        </p:spPr>
      </p:pic>
      <p:pic>
        <p:nvPicPr>
          <p:cNvPr id="100356" name="Picture 4" descr="&amp;Dcy;&amp;rcy;&amp;iecy;&amp;vcy;&amp;ncy;&amp;icy;&amp;iecy; &amp;mcy;&amp;acy;&amp;ncy;&amp;ucy;&amp;scy;&amp;kcy;&amp;rcy;&amp;icy;&amp;pcy;&amp;tcy;&amp;ycy; &amp;scy;&amp;tcy;&amp;acy;&amp;lcy;&amp;icy; &amp;dcy;&amp;ocy;&amp;scy;&amp;tcy;&amp;ucy;&amp;pcy;&amp;ncy;&amp;ycy; &amp;ocy;&amp;ncy;&amp;lcy;&amp;acy;&amp;jcy;&amp;ncy; - Look At Me - MAG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437112"/>
            <a:ext cx="3168352" cy="1765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1584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10" name="Picture 10" descr="Смешная-статистика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392488" cy="2999234"/>
          </a:xfrm>
          <a:prstGeom prst="rect">
            <a:avLst/>
          </a:prstGeom>
          <a:noFill/>
        </p:spPr>
      </p:pic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0" y="1584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18" name="Rectangle 18"/>
          <p:cNvSpPr>
            <a:spLocks noChangeArrowheads="1"/>
          </p:cNvSpPr>
          <p:nvPr/>
        </p:nvSpPr>
        <p:spPr bwMode="auto">
          <a:xfrm>
            <a:off x="0" y="1584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155" descr="http://risovach.ru/upload/2014/05/mem/zloy-shkolnik_50787390_orig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645024"/>
            <a:ext cx="28803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467544" y="4437112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Если бы не было статистики, мы бы даже не подозревали о том, как хорошо мы работаем</a:t>
            </a:r>
            <a:br>
              <a:rPr lang="ru-RU" sz="2400" dirty="0" smtClean="0"/>
            </a:br>
            <a:r>
              <a:rPr lang="ru-RU" sz="2400" dirty="0" smtClean="0"/>
              <a:t> — «</a:t>
            </a:r>
            <a:r>
              <a:rPr lang="ru-RU" sz="2400" dirty="0" smtClean="0">
                <a:hlinkClick r:id="rId4" tooltip="Служебный роман"/>
              </a:rPr>
              <a:t>Служебный роман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76819" name="Рисунок 165" descr="C:\Users\по\Desktop\Смешная-статистика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04664"/>
            <a:ext cx="3329102" cy="254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Рисунок 146" descr="http://atkritka.com/upload/iblock/7d1/atkritka_1337581910_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933056"/>
            <a:ext cx="4052888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Рисунок 167" descr="C:\Users\по\Desktop\Смешная-статистика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429000"/>
            <a:ext cx="3528392" cy="284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Смешная-статистика-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620688"/>
            <a:ext cx="3312368" cy="292150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548680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По результатам социологического опроса, самым популярным печатным</a:t>
            </a:r>
            <a:br>
              <a:rPr lang="ru-RU" sz="2400" dirty="0" smtClean="0"/>
            </a:br>
            <a:r>
              <a:rPr lang="ru-RU" sz="2400" dirty="0" smtClean="0"/>
              <a:t>изданием среди народа являются деньги</a:t>
            </a:r>
            <a:endParaRPr lang="ru-RU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4824536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00B0F0"/>
                </a:solidFill>
              </a:rPr>
              <a:t>Рефлексия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sz="3600" dirty="0" smtClean="0"/>
              <a:t>Закончим фразы: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16016" y="1412776"/>
            <a:ext cx="4104456" cy="489654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Сегодня я узнал…</a:t>
            </a:r>
          </a:p>
          <a:p>
            <a:pPr lvl="0"/>
            <a:r>
              <a:rPr lang="ru-RU" dirty="0" smtClean="0"/>
              <a:t>Было интересно…</a:t>
            </a:r>
          </a:p>
          <a:p>
            <a:pPr lvl="0"/>
            <a:r>
              <a:rPr lang="ru-RU" dirty="0" smtClean="0"/>
              <a:t>Было трудно…</a:t>
            </a:r>
          </a:p>
          <a:p>
            <a:pPr lvl="0"/>
            <a:r>
              <a:rPr lang="ru-RU" dirty="0" smtClean="0"/>
              <a:t>Я понял, что..</a:t>
            </a:r>
          </a:p>
          <a:p>
            <a:pPr lvl="0"/>
            <a:r>
              <a:rPr lang="ru-RU" dirty="0" smtClean="0"/>
              <a:t>Теперь я могу…</a:t>
            </a:r>
          </a:p>
          <a:p>
            <a:pPr lvl="0"/>
            <a:r>
              <a:rPr lang="ru-RU" dirty="0" smtClean="0"/>
              <a:t>Я научился…</a:t>
            </a:r>
          </a:p>
          <a:p>
            <a:pPr lvl="0"/>
            <a:r>
              <a:rPr lang="ru-RU" dirty="0" smtClean="0"/>
              <a:t>Меня удивило…</a:t>
            </a:r>
          </a:p>
          <a:p>
            <a:pPr lvl="0"/>
            <a:r>
              <a:rPr lang="ru-RU" dirty="0" smtClean="0"/>
              <a:t>Мне захотелось…</a:t>
            </a:r>
          </a:p>
          <a:p>
            <a:endParaRPr lang="ru-RU" dirty="0"/>
          </a:p>
        </p:txBody>
      </p:sp>
      <p:pic>
        <p:nvPicPr>
          <p:cNvPr id="5" name="Рисунок 4" descr="4 &amp;fcy;&amp;ocy;&amp;tcy;&amp;kcy;&amp;icy; 1 &amp;scy;&amp;lcy;&amp;ocy;&amp;vcy;&amp;ocy; 277 &amp;ucy;&amp;rcy;&amp;ocy;&amp;vcy;&amp;iecy;&amp;ncy;&amp;softcy; 9 &amp;bcy;&amp;ucy;&amp;kcy;&amp;v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378014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Rcy;&amp;iecy;&amp;fcy;&amp;lcy;&amp;iecy;&amp;kcy;&amp;scy;&amp;icy;&amp;yacy; - &amp;Kcy;&amp;acy;&amp;rcy;&amp;tcy;&amp;icy;&amp;ncy;&amp;kcy;&amp;acy; 14753/3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60648"/>
            <a:ext cx="15746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337070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B0F0"/>
                </a:solidFill>
              </a:rPr>
              <a:t>Спасибо за внимание</a:t>
            </a:r>
            <a:endParaRPr lang="ru-RU" sz="5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83568" y="274638"/>
            <a:ext cx="5256584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Книги Ветхого Завета </a:t>
            </a:r>
            <a:br>
              <a:rPr lang="ru-RU" sz="2400" dirty="0" smtClean="0">
                <a:solidFill>
                  <a:srgbClr val="00B0F0"/>
                </a:solidFill>
              </a:rPr>
            </a:br>
            <a:r>
              <a:rPr lang="ru-RU" sz="2400" dirty="0" smtClean="0">
                <a:solidFill>
                  <a:srgbClr val="00B0F0"/>
                </a:solidFill>
              </a:rPr>
              <a:t>Четвертая книга Моисеева «ЧИСЛА».</a:t>
            </a:r>
            <a:br>
              <a:rPr lang="ru-RU" sz="2400" dirty="0" smtClean="0">
                <a:solidFill>
                  <a:srgbClr val="00B0F0"/>
                </a:solidFill>
              </a:rPr>
            </a:br>
            <a:r>
              <a:rPr lang="ru-RU" sz="2400" dirty="0" smtClean="0">
                <a:solidFill>
                  <a:srgbClr val="00B0F0"/>
                </a:solidFill>
              </a:rPr>
              <a:t>Глава 1.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5" name="Рисунок 4" descr="&amp;Pcy;&amp;rcy;&amp;iecy;&amp;dcy;&amp;icy;&amp;scy;&amp;lcy;&amp;ocy;&amp;vcy;&amp;icy;&amp;iecy; &amp;kcy; &amp;rcy;&amp;acy;&amp;zcy;&amp;gcy;&amp;ocy;&amp;vcy;&amp;ocy;&amp;rcy;&amp;ucy; &amp;ocy; &amp;Gcy;&amp;Rcy;&amp;IEcy;&amp;KHcy;&amp;Ocy;&amp;Pcy;&amp;Acy;&amp;Dcy;&amp;IEcy;&amp;Ncy;&amp;Icy;&amp;Icy; - &amp;Dcy;&amp;ncy;&amp;iecy;&amp;vcy;&amp;ncy;&amp;icy;&amp;kcy;&amp;icy; - ForumKlassika.Ru - &amp;dcy;&amp;icy;&amp;scy;&amp;kcy;&amp;ucy;&amp;scy;&amp;scy;&amp;icy;&amp;icy; &amp;ocy;&amp;bcy; &amp;acy;&amp;kcy;&amp;acy;&amp;dcy;&amp;iecy;&amp;mcy;&amp;icy;&amp;chcy;&amp;iecy;&amp;scy;&amp;kcy;&amp;ocy;&amp;jcy; &amp;mcy;&amp;ucy;&amp;zcy;&amp;ycy;&amp;kcy;&amp;ie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836712"/>
            <a:ext cx="2772033" cy="201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IEcy;&amp;rcy;&amp;iecy;&amp;scy;&amp;softcy;: &amp;Mcy;&amp;acy;&amp;rcy;&amp;tcy; 20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789040"/>
            <a:ext cx="38884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600201"/>
            <a:ext cx="6012160" cy="22608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      И сказал Господь Моисею…</a:t>
            </a:r>
          </a:p>
          <a:p>
            <a:pPr>
              <a:buNone/>
            </a:pPr>
            <a:r>
              <a:rPr lang="ru-RU" sz="2000" dirty="0" smtClean="0"/>
              <a:t>      Исчислите всё общество сынов Израилевых по родам их, по семействам их, по числу имен, всех мужеского пола поголовно, от двадцати лет и выше, всех годных для войны у Израиля, по ополчениям их исчислите их – ты и Аарон.</a:t>
            </a:r>
            <a:endParaRPr lang="ru-RU" sz="2000" dirty="0"/>
          </a:p>
        </p:txBody>
      </p:sp>
      <p:pic>
        <p:nvPicPr>
          <p:cNvPr id="11" name="Рисунок 10" descr="&amp;Pcy;&amp;rcy;&amp;ocy;&amp;scy;&amp;tcy;&amp;ocy; &amp;bcy;&amp;lcy;&amp;ocy;&amp;gcy;. 2009-11-0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05064"/>
            <a:ext cx="180020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80920" cy="185821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Есть три разновидности лжи: ложь, гнусная ложь и статистика.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endParaRPr lang="ru-RU" sz="2800" b="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-828600" y="5301208"/>
            <a:ext cx="9217024" cy="1440160"/>
          </a:xfrm>
        </p:spPr>
        <p:txBody>
          <a:bodyPr>
            <a:normAutofit/>
          </a:bodyPr>
          <a:lstStyle/>
          <a:p>
            <a:pPr lvl="8"/>
            <a:r>
              <a:rPr lang="ru-RU" dirty="0" smtClean="0"/>
              <a:t>Бенджамин Дизраэли - английский государственный деятель Консервативной партии Великобритании, 40-й и 42-й премьер-министр Великобритании (1804-1881)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79512" y="2132856"/>
            <a:ext cx="5400600" cy="47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В жизни, как правило, преуспевает больше других тот, кто располагает лучшей информацией.</a:t>
            </a:r>
            <a:endParaRPr lang="ru-RU" sz="2400" dirty="0"/>
          </a:p>
        </p:txBody>
      </p:sp>
      <p:pic>
        <p:nvPicPr>
          <p:cNvPr id="78850" name="Picture 2" descr="https://upload.wikimedia.org/wikipedia/commons/thumb/f/fc/Disraeli.jpg/200px-Disrae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00808"/>
            <a:ext cx="2337048" cy="3470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125" descr="http://ic.pics.livejournal.com/masterok/50816465/500478/500478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1728192" cy="121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Рисунок 137" descr="http://eifos.ru/wp-content/uploads/2014/03/statist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941168"/>
            <a:ext cx="2031850" cy="126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75656" y="2492896"/>
            <a:ext cx="6264696" cy="216024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F0"/>
                </a:solidFill>
              </a:rPr>
              <a:t>Задача математической статистики состоит в создании методов сбора и обработки статистических данных  для получения научных и практических выводов.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699792" y="4509120"/>
            <a:ext cx="6264696" cy="2088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Термин «статистика» произошел от латинского слова «статус» (</a:t>
            </a:r>
            <a:r>
              <a:rPr lang="en-US" sz="1800" dirty="0" smtClean="0"/>
              <a:t>status</a:t>
            </a:r>
            <a:r>
              <a:rPr lang="ru-RU" sz="1800" dirty="0" smtClean="0"/>
              <a:t>), что означает «состояние и положение вещей».</a:t>
            </a:r>
            <a:endParaRPr lang="ru-RU" sz="18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5842992" cy="155839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Чтобы статистика не стала ложью, её методы должны быть объективны, а способы статистических исследований научны.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 descr="http://www.library.fa.ru/img/exhib/statistics/thumbs/kalmes_Stranica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60648"/>
            <a:ext cx="1224136" cy="206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library.fa.ru/img/exhib/statistics/thumbs/bishard_Stranica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692696"/>
            <a:ext cx="1274440" cy="200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library.fa.ru/img/exhib/statistics/thumbs/efimov_Stranica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700808"/>
            <a:ext cx="1281108" cy="200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library.fa.ru/img/exhib/statistics/thumbs/flivshic_Stranica_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780928"/>
            <a:ext cx="1368152" cy="191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library.fa.ru/img/exhib/statistics/thumbs/bouli_Stranica_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3861048"/>
            <a:ext cx="136815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otvet.imgsmail.ru/download/17be308c005819e5836834ac3422d15b_i-142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769768"/>
            <a:ext cx="24847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56207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Виды статистики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395536" y="1196752"/>
            <a:ext cx="5256584" cy="547260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B0F0"/>
                </a:solidFill>
              </a:rPr>
              <a:t>Экономическая</a:t>
            </a:r>
          </a:p>
          <a:p>
            <a:pPr>
              <a:buNone/>
            </a:pPr>
            <a:r>
              <a:rPr lang="ru-RU" sz="1600" dirty="0" smtClean="0"/>
              <a:t>       изучает изменение цен, спроса и предложения на товары, прогнозирует рост и падение производства и потребления.</a:t>
            </a:r>
          </a:p>
          <a:p>
            <a:r>
              <a:rPr lang="ru-RU" sz="1600" dirty="0" smtClean="0">
                <a:solidFill>
                  <a:srgbClr val="00B0F0"/>
                </a:solidFill>
              </a:rPr>
              <a:t>Медицинская</a:t>
            </a:r>
          </a:p>
          <a:p>
            <a:pPr>
              <a:buNone/>
            </a:pPr>
            <a:r>
              <a:rPr lang="ru-RU" sz="1600" dirty="0" smtClean="0"/>
              <a:t>       изучает эффективность различных лекарств и методов лечения, вероятность возникновения некоторого заболевания, прогнозирует возникновение эпидемий.</a:t>
            </a:r>
          </a:p>
          <a:p>
            <a:r>
              <a:rPr lang="ru-RU" sz="1600" dirty="0" smtClean="0">
                <a:solidFill>
                  <a:srgbClr val="00B0F0"/>
                </a:solidFill>
              </a:rPr>
              <a:t>Демографическая</a:t>
            </a:r>
          </a:p>
          <a:p>
            <a:pPr>
              <a:buNone/>
            </a:pPr>
            <a:r>
              <a:rPr lang="ru-RU" sz="1600" dirty="0" smtClean="0"/>
              <a:t>       изучает рождаемость, численность населения, его состав (возрастной, национальный, профессиональный).</a:t>
            </a:r>
          </a:p>
          <a:p>
            <a:r>
              <a:rPr lang="ru-RU" sz="1600" dirty="0" smtClean="0">
                <a:solidFill>
                  <a:srgbClr val="00B0F0"/>
                </a:solidFill>
              </a:rPr>
              <a:t>Финансовая</a:t>
            </a:r>
          </a:p>
          <a:p>
            <a:r>
              <a:rPr lang="ru-RU" sz="1600" dirty="0" smtClean="0">
                <a:solidFill>
                  <a:srgbClr val="00B0F0"/>
                </a:solidFill>
              </a:rPr>
              <a:t>Налоговая</a:t>
            </a:r>
          </a:p>
          <a:p>
            <a:r>
              <a:rPr lang="ru-RU" sz="1600" dirty="0" smtClean="0">
                <a:solidFill>
                  <a:srgbClr val="00B0F0"/>
                </a:solidFill>
              </a:rPr>
              <a:t>Биологическая</a:t>
            </a:r>
          </a:p>
          <a:p>
            <a:r>
              <a:rPr lang="ru-RU" sz="1600" dirty="0" smtClean="0">
                <a:solidFill>
                  <a:srgbClr val="00B0F0"/>
                </a:solidFill>
              </a:rPr>
              <a:t>Метеорологическая</a:t>
            </a:r>
            <a:r>
              <a:rPr lang="ru-RU" sz="1600" dirty="0" smtClean="0"/>
              <a:t> и др.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Основные понятия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755576" y="1124744"/>
            <a:ext cx="7992888" cy="52565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Генеральная совокупность</a:t>
            </a:r>
          </a:p>
          <a:p>
            <a:r>
              <a:rPr lang="ru-RU" dirty="0" smtClean="0"/>
              <a:t>Выборочный метод</a:t>
            </a:r>
          </a:p>
          <a:p>
            <a:r>
              <a:rPr lang="ru-RU" dirty="0" smtClean="0"/>
              <a:t>Случайный выбор</a:t>
            </a:r>
          </a:p>
          <a:p>
            <a:r>
              <a:rPr lang="ru-RU" dirty="0" smtClean="0"/>
              <a:t>Выборка</a:t>
            </a:r>
          </a:p>
          <a:p>
            <a:r>
              <a:rPr lang="ru-RU" dirty="0" smtClean="0"/>
              <a:t>Репрезентативная выборка</a:t>
            </a:r>
          </a:p>
          <a:p>
            <a:r>
              <a:rPr lang="ru-RU" dirty="0" smtClean="0"/>
              <a:t>Ранжировка ряда</a:t>
            </a:r>
          </a:p>
          <a:p>
            <a:r>
              <a:rPr lang="ru-RU" dirty="0" smtClean="0"/>
              <a:t>Абсолютная частота</a:t>
            </a:r>
          </a:p>
          <a:p>
            <a:r>
              <a:rPr lang="ru-RU" dirty="0" smtClean="0"/>
              <a:t>Объем измерения</a:t>
            </a:r>
          </a:p>
          <a:p>
            <a:r>
              <a:rPr lang="ru-RU" dirty="0" smtClean="0"/>
              <a:t>Относительная частота</a:t>
            </a:r>
          </a:p>
          <a:p>
            <a:r>
              <a:rPr lang="ru-RU" dirty="0" smtClean="0"/>
              <a:t>Размах измерения</a:t>
            </a:r>
          </a:p>
          <a:p>
            <a:r>
              <a:rPr lang="ru-RU" dirty="0" smtClean="0"/>
              <a:t>Мода измерения</a:t>
            </a:r>
          </a:p>
          <a:p>
            <a:r>
              <a:rPr lang="ru-RU" dirty="0" smtClean="0"/>
              <a:t>Среднее измерения</a:t>
            </a:r>
          </a:p>
          <a:p>
            <a:r>
              <a:rPr lang="ru-RU" dirty="0" smtClean="0"/>
              <a:t>Медиана измерения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7" name="Рисунок 6" descr="http://misto-skvira.kiev.ua/wp-content/uploads/2014/05/misto/analyti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293096"/>
            <a:ext cx="2852420" cy="214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Ключевые термины темы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7467600" cy="5001419"/>
          </a:xfrm>
        </p:spPr>
        <p:txBody>
          <a:bodyPr/>
          <a:lstStyle/>
          <a:p>
            <a:r>
              <a:rPr lang="ru-RU" sz="1800" dirty="0" smtClean="0">
                <a:solidFill>
                  <a:srgbClr val="00B0F0"/>
                </a:solidFill>
              </a:rPr>
              <a:t>Репрезентативный</a:t>
            </a:r>
            <a:r>
              <a:rPr lang="ru-RU" sz="1800" dirty="0" smtClean="0"/>
              <a:t>  с фр. </a:t>
            </a:r>
            <a:r>
              <a:rPr lang="en-US" sz="1800" dirty="0" err="1" smtClean="0"/>
              <a:t>Representatif</a:t>
            </a:r>
            <a:r>
              <a:rPr lang="en-US" sz="1800" dirty="0" smtClean="0"/>
              <a:t> –</a:t>
            </a:r>
            <a:r>
              <a:rPr lang="ru-RU" sz="1800" dirty="0" smtClean="0"/>
              <a:t>показательный, типичный; дающий объективное представление о чем-либо; являющийся типичным представителем большого количества чего-либо.</a:t>
            </a:r>
          </a:p>
          <a:p>
            <a:r>
              <a:rPr lang="ru-RU" sz="1800" dirty="0" smtClean="0">
                <a:solidFill>
                  <a:srgbClr val="00B0F0"/>
                </a:solidFill>
              </a:rPr>
              <a:t>Ранжир</a:t>
            </a:r>
            <a:r>
              <a:rPr lang="ru-RU" sz="1800" dirty="0" smtClean="0"/>
              <a:t> от нем. </a:t>
            </a:r>
            <a:r>
              <a:rPr lang="en-US" sz="1800" dirty="0" err="1" smtClean="0"/>
              <a:t>Rangierung</a:t>
            </a:r>
            <a:r>
              <a:rPr lang="en-US" sz="1800" dirty="0" smtClean="0"/>
              <a:t> – </a:t>
            </a:r>
            <a:r>
              <a:rPr lang="ru-RU" sz="1800" dirty="0" smtClean="0"/>
              <a:t>распределение по порядку; определенный порядок в чем-либо.</a:t>
            </a:r>
          </a:p>
          <a:p>
            <a:r>
              <a:rPr lang="ru-RU" sz="1800" dirty="0" smtClean="0">
                <a:solidFill>
                  <a:srgbClr val="00B0F0"/>
                </a:solidFill>
              </a:rPr>
              <a:t>Полигон</a:t>
            </a:r>
            <a:r>
              <a:rPr lang="ru-RU" sz="1800" dirty="0" smtClean="0"/>
              <a:t> от греч. </a:t>
            </a:r>
            <a:r>
              <a:rPr lang="en-US" sz="1800" dirty="0" smtClean="0"/>
              <a:t>Poly – </a:t>
            </a:r>
            <a:r>
              <a:rPr lang="ru-RU" sz="1800" dirty="0" smtClean="0"/>
              <a:t>многочисленный, </a:t>
            </a:r>
            <a:r>
              <a:rPr lang="en-US" sz="1800" dirty="0" err="1" smtClean="0"/>
              <a:t>gonos</a:t>
            </a:r>
            <a:r>
              <a:rPr lang="en-US" sz="1800" dirty="0" smtClean="0"/>
              <a:t> – </a:t>
            </a:r>
            <a:r>
              <a:rPr lang="ru-RU" sz="1800" dirty="0" smtClean="0"/>
              <a:t>углы; специально оборудованный участок для испытаний или занятий;  </a:t>
            </a:r>
            <a:r>
              <a:rPr lang="ru-RU" sz="1800" dirty="0" err="1" smtClean="0"/>
              <a:t>матем</a:t>
            </a:r>
            <a:r>
              <a:rPr lang="ru-RU" sz="1800" dirty="0" smtClean="0"/>
              <a:t>. – многоугольник.</a:t>
            </a:r>
          </a:p>
          <a:p>
            <a:r>
              <a:rPr lang="ru-RU" sz="1800" dirty="0" smtClean="0">
                <a:solidFill>
                  <a:srgbClr val="00B0F0"/>
                </a:solidFill>
              </a:rPr>
              <a:t>Медиана</a:t>
            </a:r>
            <a:r>
              <a:rPr lang="ru-RU" sz="1800" dirty="0" smtClean="0"/>
              <a:t> от </a:t>
            </a:r>
            <a:r>
              <a:rPr lang="ru-RU" sz="1800" dirty="0" err="1" smtClean="0"/>
              <a:t>латин</a:t>
            </a:r>
            <a:r>
              <a:rPr lang="ru-RU" sz="1800" dirty="0" smtClean="0"/>
              <a:t>. –</a:t>
            </a:r>
            <a:r>
              <a:rPr lang="en-US" sz="1800" dirty="0" err="1" smtClean="0"/>
              <a:t>mediana</a:t>
            </a:r>
            <a:r>
              <a:rPr lang="en-US" sz="1800" dirty="0" smtClean="0"/>
              <a:t> – </a:t>
            </a:r>
            <a:r>
              <a:rPr lang="ru-RU" sz="1800" dirty="0" smtClean="0"/>
              <a:t>средняя.</a:t>
            </a:r>
          </a:p>
          <a:p>
            <a:r>
              <a:rPr lang="ru-RU" sz="1800" dirty="0" smtClean="0">
                <a:solidFill>
                  <a:srgbClr val="00B0F0"/>
                </a:solidFill>
              </a:rPr>
              <a:t>Статистика</a:t>
            </a:r>
            <a:r>
              <a:rPr lang="ru-RU" sz="1800" dirty="0" smtClean="0"/>
              <a:t>  от </a:t>
            </a:r>
            <a:r>
              <a:rPr lang="ru-RU" sz="1800" dirty="0" err="1" smtClean="0"/>
              <a:t>латин</a:t>
            </a:r>
            <a:r>
              <a:rPr lang="ru-RU" sz="1800" dirty="0" smtClean="0"/>
              <a:t>. –</a:t>
            </a:r>
            <a:r>
              <a:rPr lang="en-US" sz="1800" dirty="0" smtClean="0"/>
              <a:t> status</a:t>
            </a:r>
            <a:r>
              <a:rPr lang="ru-RU" sz="1800" dirty="0" smtClean="0"/>
              <a:t> -</a:t>
            </a:r>
            <a:r>
              <a:rPr lang="en-US" sz="1800" dirty="0" smtClean="0"/>
              <a:t> </a:t>
            </a:r>
            <a:r>
              <a:rPr lang="ru-RU" sz="1800" dirty="0" smtClean="0"/>
              <a:t>состояние</a:t>
            </a:r>
            <a:r>
              <a:rPr lang="en-US" sz="1800" dirty="0" smtClean="0"/>
              <a:t> </a:t>
            </a:r>
            <a:r>
              <a:rPr lang="ru-RU" sz="1800" dirty="0" smtClean="0"/>
              <a:t>.</a:t>
            </a:r>
          </a:p>
          <a:p>
            <a:r>
              <a:rPr lang="ru-RU" sz="1800" dirty="0" smtClean="0">
                <a:solidFill>
                  <a:srgbClr val="00B0F0"/>
                </a:solidFill>
              </a:rPr>
              <a:t>Диаграмма</a:t>
            </a:r>
            <a:r>
              <a:rPr lang="ru-RU" sz="1800" dirty="0" smtClean="0"/>
              <a:t> от греч. </a:t>
            </a:r>
            <a:r>
              <a:rPr lang="en-US" sz="1800" dirty="0" err="1" smtClean="0"/>
              <a:t>Diagramma</a:t>
            </a:r>
            <a:r>
              <a:rPr lang="en-US" sz="1800" dirty="0" smtClean="0"/>
              <a:t> –</a:t>
            </a:r>
            <a:r>
              <a:rPr lang="ru-RU" sz="1800" dirty="0" smtClean="0"/>
              <a:t>рисунок, фигура; чертеж, наглядно показывающий соотношение каких-либо величин.</a:t>
            </a:r>
            <a:endParaRPr lang="ru-RU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2701</TotalTime>
  <Words>1785</Words>
  <Application>Microsoft Office PowerPoint</Application>
  <PresentationFormat>Экран (4:3)</PresentationFormat>
  <Paragraphs>342</Paragraphs>
  <Slides>33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Техническая</vt:lpstr>
      <vt:lpstr>Слайд</vt:lpstr>
      <vt:lpstr>Статистика  знает все</vt:lpstr>
      <vt:lpstr>Слайд 2</vt:lpstr>
      <vt:lpstr>Историческая справка</vt:lpstr>
      <vt:lpstr>Книги Ветхого Завета  Четвертая книга Моисеева «ЧИСЛА». Глава 1.</vt:lpstr>
      <vt:lpstr>Есть три разновидности лжи: ложь, гнусная ложь и статистика. </vt:lpstr>
      <vt:lpstr>Задача математической статистики состоит в создании методов сбора и обработки статистических данных  для получения научных и практических выводов.</vt:lpstr>
      <vt:lpstr>Виды статистики</vt:lpstr>
      <vt:lpstr>Основные понятия</vt:lpstr>
      <vt:lpstr>Ключевые термины темы</vt:lpstr>
      <vt:lpstr>1</vt:lpstr>
      <vt:lpstr>2</vt:lpstr>
      <vt:lpstr>3</vt:lpstr>
      <vt:lpstr>4</vt:lpstr>
      <vt:lpstr>5</vt:lpstr>
      <vt:lpstr>6</vt:lpstr>
      <vt:lpstr>7</vt:lpstr>
      <vt:lpstr>8</vt:lpstr>
      <vt:lpstr>9           Характеристики ряда</vt:lpstr>
      <vt:lpstr>Зачем так много характеристик?</vt:lpstr>
      <vt:lpstr>9</vt:lpstr>
      <vt:lpstr>Упражнение 1.</vt:lpstr>
      <vt:lpstr>Основные понятия</vt:lpstr>
      <vt:lpstr>Упражнение 2</vt:lpstr>
      <vt:lpstr>Упражнение 3  Рассмотрим диаграмму абсолютных частот некоторого исследования</vt:lpstr>
      <vt:lpstr>Упражнение 4 Исследуем полигон относительных частот появления чисел в ряде</vt:lpstr>
      <vt:lpstr>Самостоятельная работа</vt:lpstr>
      <vt:lpstr>Слайд 27</vt:lpstr>
      <vt:lpstr>Слайд 28</vt:lpstr>
      <vt:lpstr>Слайд 29</vt:lpstr>
      <vt:lpstr>Слайд 30</vt:lpstr>
      <vt:lpstr>Слайд 31</vt:lpstr>
      <vt:lpstr>Рефлексия Закончим фразы: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Ира</cp:lastModifiedBy>
  <cp:revision>202</cp:revision>
  <dcterms:created xsi:type="dcterms:W3CDTF">2015-03-27T18:28:30Z</dcterms:created>
  <dcterms:modified xsi:type="dcterms:W3CDTF">2015-04-19T13:44:20Z</dcterms:modified>
</cp:coreProperties>
</file>